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41" autoAdjust="0"/>
    <p:restoredTop sz="93610" autoAdjust="0"/>
  </p:normalViewPr>
  <p:slideViewPr>
    <p:cSldViewPr>
      <p:cViewPr varScale="1">
        <p:scale>
          <a:sx n="111" d="100"/>
          <a:sy n="111" d="100"/>
        </p:scale>
        <p:origin x="1544" y="200"/>
      </p:cViewPr>
      <p:guideLst>
        <p:guide orient="horz" pos="230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6-24-2014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6D9AF4F-8B83-4CF9-B9BC-6797249DF4F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6-24-2014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170DAC2-FADD-411F-94E6-3F62BD7EAA7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6-24-2014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55F5158-DF49-4522-9E30-058E5CA91374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6-24-2014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1948D9E-673B-4494-808F-F6617CBAA3B1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6-24-2014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7FA4994-3E26-4F47-9A0C-68996DA12BD2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4C7A8-6AA2-4DC1-A002-4C317C016B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6-24-2014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sz="1400" dirty="0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6-24-2014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78D34A47-BAFD-46DC-8452-3E2DC581552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6-24-2014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8BF3B301-075E-42D1-A5E4-E0B2B33B308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6-24-2014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FCACC434-E7E5-418E-B001-E82581AC3B19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6-24-2014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4E433D6-4257-4996-A91D-048EB2CF82FB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6-24-2014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3C4801D1-C85D-4463-B8B7-0E473DAE03E6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6-24-2014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B77ACCC-4451-4349-9B05-44B2C941973E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6-24-2014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0536AB5-172A-4DF1-A4A6-2A4FA0632A05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/>
            </a:lvl1pPr>
          </a:lstStyle>
          <a:p>
            <a:pPr>
              <a:defRPr/>
            </a:pPr>
            <a:r>
              <a:rPr lang="en-US"/>
              <a:t>6-24-2014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381000" y="609600"/>
            <a:ext cx="184150" cy="5386388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2" name="Picture 10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4000" y="6076950"/>
            <a:ext cx="6953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 b="1"/>
            </a:lvl1pPr>
          </a:lstStyle>
          <a:p>
            <a:pPr>
              <a:defRPr/>
            </a:pPr>
            <a:r>
              <a:rPr lang="en-US"/>
              <a:t>Page </a:t>
            </a:r>
            <a:fld id="{DF9DF07A-B376-46C2-AB2D-45A27792F108}" type="slidenum">
              <a:rPr lang="en-US"/>
              <a:pPr>
                <a:defRPr/>
              </a:pPr>
              <a:t>‹#›</a:t>
            </a:fld>
            <a:r>
              <a:rPr lang="en-US"/>
              <a:t> of  9</a:t>
            </a:r>
            <a:r>
              <a:rPr lang="en-US" sz="1400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45" r:id="rId1"/>
    <p:sldLayoutId id="2147486446" r:id="rId2"/>
    <p:sldLayoutId id="2147486447" r:id="rId3"/>
    <p:sldLayoutId id="2147486448" r:id="rId4"/>
    <p:sldLayoutId id="2147486449" r:id="rId5"/>
    <p:sldLayoutId id="2147486450" r:id="rId6"/>
    <p:sldLayoutId id="2147486451" r:id="rId7"/>
    <p:sldLayoutId id="2147486452" r:id="rId8"/>
    <p:sldLayoutId id="2147486453" r:id="rId9"/>
    <p:sldLayoutId id="2147486454" r:id="rId10"/>
    <p:sldLayoutId id="2147486455" r:id="rId11"/>
    <p:sldLayoutId id="2147486456" r:id="rId12"/>
    <p:sldLayoutId id="2147486457" r:id="rId13"/>
    <p:sldLayoutId id="2147486458" r:id="rId14"/>
  </p:sldLayoutIdLst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marL="0" lvl="0" indent="0">
              <a:buNone/>
            </a:pPr>
            <a:r>
              <a:t>Academy, Fountain Park, Lewis Place Place, Vandeventer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lvl="0" indent="0">
              <a:buNone/>
            </a:pPr>
            <a:r>
              <a:t>Monthly Crime report: September 2019</a:t>
            </a:r>
            <a:br/>
            <a:br/>
            <a:r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 Notes: Lewis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13 total crimes in October 2019</a:t>
            </a:r>
          </a:p>
          <a:p>
            <a:pPr lvl="1"/>
            <a:r>
              <a:rPr b="1"/>
              <a:t>0% change compared to October 2018 (13 total crimes)</a:t>
            </a:r>
          </a:p>
          <a:p>
            <a:pPr lvl="1"/>
            <a:r>
              <a:rPr b="1"/>
              <a:t>6 crime(s) against persons in October 2019</a:t>
            </a:r>
          </a:p>
          <a:p>
            <a:pPr lvl="1"/>
            <a:r>
              <a:rPr b="1"/>
              <a:t>200% change compared to October 2018 (2 crimes against persons)</a:t>
            </a:r>
          </a:p>
          <a:p>
            <a:pPr lvl="1"/>
            <a:r>
              <a:rPr b="1"/>
              <a:t>95 total crimes in 2019</a:t>
            </a:r>
          </a:p>
          <a:p>
            <a:pPr lvl="1"/>
            <a:r>
              <a:rPr b="1"/>
              <a:t>7% change compared to this time in 2018 (89 total crimes)</a:t>
            </a:r>
          </a:p>
          <a:p>
            <a:pPr lvl="1"/>
            <a:r>
              <a:rPr b="1"/>
              <a:t>33 crime(s) against persons in 2019</a:t>
            </a:r>
          </a:p>
          <a:p>
            <a:pPr lvl="1"/>
            <a:r>
              <a:rPr b="1"/>
              <a:t>-6% change compared to this time in 2018 (2018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Year to Year Comparison</a:t>
            </a:r>
          </a:p>
        </p:txBody>
      </p:sp>
      <p:graphicFrame>
        <p:nvGraphicFramePr>
          <p:cNvPr id="916986818" name="Table 91698681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9544142" name="Table 21954414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Summary Tables</a:t>
            </a:r>
          </a:p>
        </p:txBody>
      </p:sp>
      <p:graphicFrame>
        <p:nvGraphicFramePr>
          <p:cNvPr id="756124689" name="Table 75612468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56844009" name="Table 35684400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97145035" name="Table 89714503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93225683" name="Table 99322568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Total Crime Map</a:t>
            </a:r>
          </a:p>
        </p:txBody>
      </p:sp>
      <p:pic>
        <p:nvPicPr>
          <p:cNvPr id="3" name="Picture 1" descr="/Users/jesstevens/Documents/professional/wumcrc/safety-and-security/r-crime-mapping/results/2019/October/lp/lp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0"/>
            <a:ext cx="5651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21 total crimes in October 2019</a:t>
            </a:r>
          </a:p>
          <a:p>
            <a:pPr lvl="1"/>
            <a:r>
              <a:rPr b="1"/>
              <a:t>0% change compared to October 2018 (21 total crimes)</a:t>
            </a:r>
          </a:p>
          <a:p>
            <a:pPr lvl="1"/>
            <a:r>
              <a:rPr b="1"/>
              <a:t>2 crime(s) against persons in October 2019</a:t>
            </a:r>
          </a:p>
          <a:p>
            <a:pPr lvl="1"/>
            <a:r>
              <a:rPr b="1"/>
              <a:t>-75% change compared to October 2018 (8 crimes against persons)</a:t>
            </a:r>
          </a:p>
          <a:p>
            <a:pPr lvl="1"/>
            <a:r>
              <a:rPr b="1"/>
              <a:t>131 total crimes in 2019</a:t>
            </a:r>
          </a:p>
          <a:p>
            <a:pPr lvl="1"/>
            <a:r>
              <a:rPr b="1"/>
              <a:t>-14% change compared to this time in 2018 (152 total crimes)</a:t>
            </a:r>
          </a:p>
          <a:p>
            <a:pPr lvl="1"/>
            <a:r>
              <a:rPr b="1"/>
              <a:t>26 crime(s) against persons in 2019</a:t>
            </a:r>
          </a:p>
          <a:p>
            <a:pPr lvl="1"/>
            <a:r>
              <a:rPr b="1"/>
              <a:t>-26% change compared to this time in 2018 (2018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Year to Year Comparison</a:t>
            </a:r>
          </a:p>
        </p:txBody>
      </p:sp>
      <p:graphicFrame>
        <p:nvGraphicFramePr>
          <p:cNvPr id="766757718" name="Table 76675771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98940670" name="Table 59894066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Summary Tables</a:t>
            </a:r>
          </a:p>
        </p:txBody>
      </p:sp>
      <p:graphicFrame>
        <p:nvGraphicFramePr>
          <p:cNvPr id="936699107" name="Table 93669910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18871478" name="Table 61887147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99370988" name="Table 99937098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87334294" name="Table 78733429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Total Crime Map</a:t>
            </a:r>
          </a:p>
        </p:txBody>
      </p:sp>
      <p:pic>
        <p:nvPicPr>
          <p:cNvPr id="3" name="Picture 1" descr="/Users/jesstevens/Documents/professional/wumcrc/safety-and-security/r-crime-mapping/results/2019/October/vd/vd_total_tm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0"/>
            <a:ext cx="7289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5: Crime Rates Map</a:t>
            </a:r>
          </a:p>
        </p:txBody>
      </p:sp>
      <p:pic>
        <p:nvPicPr>
          <p:cNvPr id="3" name="Picture 1" descr="/Users/jesstevens/Documents/professional/wumcrc/safety-and-security/r-crime-mapping/results/2019/October/district-5/dst5_rat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9000" y="0"/>
            <a:ext cx="73787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5: Density Map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There are 15 neighborhoods in District 5.</a:t>
            </a:r>
          </a:p>
          <a:p>
            <a:pPr lvl="1"/>
            <a:r>
              <a:rPr b="1"/>
              <a:t>The minimum number of crimes in one neighborhood was 7 (Visitation Park)</a:t>
            </a:r>
          </a:p>
          <a:p>
            <a:pPr lvl="1"/>
            <a:r>
              <a:rPr b="1"/>
              <a:t>The maximum number of crimes in one neighborhood was 85 (Central West End)</a:t>
            </a:r>
          </a:p>
          <a:p>
            <a:pPr lvl="1"/>
            <a:r>
              <a:rPr b="1"/>
              <a:t>The mean number of crimes in one neighborhood was 28.6</a:t>
            </a:r>
          </a:p>
          <a:p>
            <a:pPr lvl="1"/>
            <a:r>
              <a:rPr b="1"/>
              <a:t>The minimum rate of crimes in one neighborhood was 3.67 (Kingsway East)</a:t>
            </a:r>
          </a:p>
          <a:p>
            <a:pPr lvl="1"/>
            <a:r>
              <a:rPr b="1"/>
              <a:t>The maximum rate of crimes in one neighborhood was 13.48 (Fountain Park)</a:t>
            </a:r>
          </a:p>
          <a:p>
            <a:pPr lvl="1"/>
            <a:r>
              <a:rPr b="1"/>
              <a:t>The mean rate of crimes in one neighborhood was 7.77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22 total crimes in October 2019</a:t>
            </a:r>
          </a:p>
          <a:p>
            <a:pPr lvl="1"/>
            <a:r>
              <a:rPr b="1"/>
              <a:t>-27% change compared to October 2018 (30 total crimes)</a:t>
            </a:r>
          </a:p>
          <a:p>
            <a:pPr lvl="1"/>
            <a:r>
              <a:rPr b="1"/>
              <a:t>10 crime(s) against persons in October 2019</a:t>
            </a:r>
          </a:p>
          <a:p>
            <a:pPr lvl="1"/>
            <a:r>
              <a:rPr b="1"/>
              <a:t>233% change compared to October 2018 (3 crimes against persons)</a:t>
            </a:r>
          </a:p>
          <a:p>
            <a:pPr lvl="1"/>
            <a:r>
              <a:rPr b="1"/>
              <a:t>166 total crimes in 2019</a:t>
            </a:r>
          </a:p>
          <a:p>
            <a:pPr lvl="1"/>
            <a:r>
              <a:rPr b="1"/>
              <a:t>-15% change compared to this time in 2018 (195 total crimes)</a:t>
            </a:r>
          </a:p>
          <a:p>
            <a:pPr lvl="1"/>
            <a:r>
              <a:rPr b="1"/>
              <a:t>58 crime(s) against persons in 2019</a:t>
            </a:r>
          </a:p>
          <a:p>
            <a:pPr lvl="1"/>
            <a:r>
              <a:rPr b="1"/>
              <a:t>18% change compared to this time in 2018 (2018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Time of Crimes Map</a:t>
            </a:r>
          </a:p>
        </p:txBody>
      </p:sp>
      <p:pic>
        <p:nvPicPr>
          <p:cNvPr id="3" name="Picture 1" descr="/Users/jesstevens/Documents/professional/wumcrc/safety-and-security/r-crime-mapping/results/2019/October/ac/ac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606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Violent Crime Map</a:t>
            </a:r>
          </a:p>
        </p:txBody>
      </p:sp>
      <p:pic>
        <p:nvPicPr>
          <p:cNvPr id="3" name="Picture 1" descr="/Users/jesstevens/Documents/professional/wumcrc/safety-and-security/r-crime-mapping/results/2019/October/ac/ac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606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Crime Density Map</a:t>
            </a:r>
          </a:p>
        </p:txBody>
      </p:sp>
      <p:pic>
        <p:nvPicPr>
          <p:cNvPr id="3" name="Picture 1" descr="/Users/jesstevens/Documents/professional/wumcrc/safety-and-security/r-crime-mapping/results/2019/October/ac/ac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606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Larceny Breakdown</a:t>
            </a:r>
          </a:p>
        </p:txBody>
      </p:sp>
      <p:graphicFrame>
        <p:nvGraphicFramePr>
          <p:cNvPr id="734742691" name="Table 73474269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08434486" name="Table 708434485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0376512" name="Table 2037651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3079092" name="Table 10307909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Total Crimes by Days of the Week</a:t>
            </a:r>
          </a:p>
        </p:txBody>
      </p:sp>
      <p:pic>
        <p:nvPicPr>
          <p:cNvPr id="3" name="Picture 1" descr="/Users/jesstevens/Documents/professional/wumcrc/safety-and-security/r-crime-mapping/results/2019/October/ac/ac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Crimes by Time of Day</a:t>
            </a:r>
          </a:p>
        </p:txBody>
      </p:sp>
      <p:pic>
        <p:nvPicPr>
          <p:cNvPr id="3" name="Picture 1" descr="/Users/jesstevens/Documents/professional/wumcrc/safety-and-security/r-crime-mapping/results/2019/October/ac/ac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Crimes by Day &amp; Category</a:t>
            </a:r>
          </a:p>
        </p:txBody>
      </p:sp>
      <p:pic>
        <p:nvPicPr>
          <p:cNvPr id="3" name="Picture 1" descr="/Users/jesstevens/Documents/professional/wumcrc/safety-and-security/r-crime-mapping/results/2019/October/ac/ac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Time of Crimes Map</a:t>
            </a:r>
          </a:p>
        </p:txBody>
      </p:sp>
      <p:pic>
        <p:nvPicPr>
          <p:cNvPr id="3" name="Picture 1" descr="/Users/jesstevens/Documents/professional/wumcrc/safety-and-security/r-crime-mapping/results/2019/October/fp/fp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32100" y="0"/>
            <a:ext cx="346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Year to Year Comparison</a:t>
            </a:r>
          </a:p>
        </p:txBody>
      </p:sp>
      <p:graphicFrame>
        <p:nvGraphicFramePr>
          <p:cNvPr id="643630255" name="Table 64363025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96991228" name="Table 69699122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Violent Crime Map</a:t>
            </a:r>
          </a:p>
        </p:txBody>
      </p:sp>
      <p:pic>
        <p:nvPicPr>
          <p:cNvPr id="3" name="Picture 1" descr="/Users/jesstevens/Documents/professional/wumcrc/safety-and-security/r-crime-mapping/results/2019/October/fp/fp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32100" y="0"/>
            <a:ext cx="346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Crime Density Map</a:t>
            </a:r>
          </a:p>
        </p:txBody>
      </p:sp>
      <p:pic>
        <p:nvPicPr>
          <p:cNvPr id="3" name="Picture 1" descr="/Users/jesstevens/Documents/professional/wumcrc/safety-and-security/r-crime-mapping/results/2019/October/fp/fp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32100" y="0"/>
            <a:ext cx="346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Larceny Breakdown</a:t>
            </a:r>
          </a:p>
        </p:txBody>
      </p:sp>
      <p:graphicFrame>
        <p:nvGraphicFramePr>
          <p:cNvPr id="428669973" name="Table 42866997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58742109" name="Table 65874210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05805228" name="Table 40580522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Coin Machine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90205226" name="Table 390205225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Total Crimes by Days of the Week</a:t>
            </a:r>
          </a:p>
        </p:txBody>
      </p:sp>
      <p:pic>
        <p:nvPicPr>
          <p:cNvPr id="3" name="Picture 1" descr="/Users/jesstevens/Documents/professional/wumcrc/safety-and-security/r-crime-mapping/results/2019/October/fp/fp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Crimes by Time of Day</a:t>
            </a:r>
          </a:p>
        </p:txBody>
      </p:sp>
      <p:pic>
        <p:nvPicPr>
          <p:cNvPr id="3" name="Picture 1" descr="/Users/jesstevens/Documents/professional/wumcrc/safety-and-security/r-crime-mapping/results/2019/October/fp/fp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Crimes by Day &amp; Category</a:t>
            </a:r>
          </a:p>
        </p:txBody>
      </p:sp>
      <p:pic>
        <p:nvPicPr>
          <p:cNvPr id="3" name="Picture 1" descr="/Users/jesstevens/Documents/professional/wumcrc/safety-and-security/r-crime-mapping/results/2019/October/fp/fp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Time of Crimes Map</a:t>
            </a:r>
          </a:p>
        </p:txBody>
      </p:sp>
      <p:pic>
        <p:nvPicPr>
          <p:cNvPr id="3" name="Picture 1" descr="/Users/jesstevens/Documents/professional/wumcrc/safety-and-security/r-crime-mapping/results/2019/October/lp/lp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0"/>
            <a:ext cx="5651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Violent Crime Map</a:t>
            </a:r>
          </a:p>
        </p:txBody>
      </p:sp>
      <p:pic>
        <p:nvPicPr>
          <p:cNvPr id="3" name="Picture 1" descr="/Users/jesstevens/Documents/professional/wumcrc/safety-and-security/r-crime-mapping/results/2019/October/lp/lp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0"/>
            <a:ext cx="5651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Crime Density Map</a:t>
            </a:r>
          </a:p>
        </p:txBody>
      </p:sp>
      <p:pic>
        <p:nvPicPr>
          <p:cNvPr id="3" name="Picture 1" descr="/Users/jesstevens/Documents/professional/wumcrc/safety-and-security/r-crime-mapping/results/2019/October/lp/lp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0"/>
            <a:ext cx="5651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Summary Tables</a:t>
            </a:r>
          </a:p>
        </p:txBody>
      </p:sp>
      <p:graphicFrame>
        <p:nvGraphicFramePr>
          <p:cNvPr id="471783187" name="Table 47178318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5006957" name="Table 7500695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02621114" name="Table 60262111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3161603" name="Table 22316160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Larceny Breakdown</a:t>
            </a:r>
          </a:p>
        </p:txBody>
      </p:sp>
      <p:graphicFrame>
        <p:nvGraphicFramePr>
          <p:cNvPr id="580705414" name="Table 58070541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43073773" name="Table 54307377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20747575" name="Table 72074757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Bicycle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4218349" name="Table 18421834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Total Crimes by Days of the Week</a:t>
            </a:r>
          </a:p>
        </p:txBody>
      </p:sp>
      <p:pic>
        <p:nvPicPr>
          <p:cNvPr id="3" name="Picture 1" descr="/Users/jesstevens/Documents/professional/wumcrc/safety-and-security/r-crime-mapping/results/2019/October/lp/lp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Crimes by Time of Day</a:t>
            </a:r>
          </a:p>
        </p:txBody>
      </p:sp>
      <p:pic>
        <p:nvPicPr>
          <p:cNvPr id="3" name="Picture 1" descr="/Users/jesstevens/Documents/professional/wumcrc/safety-and-security/r-crime-mapping/results/2019/October/lp/lp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Crimes by Day &amp; Category</a:t>
            </a:r>
          </a:p>
        </p:txBody>
      </p:sp>
      <p:pic>
        <p:nvPicPr>
          <p:cNvPr id="3" name="Picture 1" descr="/Users/jesstevens/Documents/professional/wumcrc/safety-and-security/r-crime-mapping/results/2019/October/lp/lp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Time of Crimes Map</a:t>
            </a:r>
          </a:p>
        </p:txBody>
      </p:sp>
      <p:pic>
        <p:nvPicPr>
          <p:cNvPr id="3" name="Picture 1" descr="/Users/jesstevens/Documents/professional/wumcrc/safety-and-security/r-crime-mapping/results/2019/October/vd/vd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0"/>
            <a:ext cx="7289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Violent Crime Map</a:t>
            </a:r>
          </a:p>
        </p:txBody>
      </p:sp>
      <p:pic>
        <p:nvPicPr>
          <p:cNvPr id="3" name="Picture 1" descr="/Users/jesstevens/Documents/professional/wumcrc/safety-and-security/r-crime-mapping/results/2019/October/vd/vd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0"/>
            <a:ext cx="7289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Crime Density Map</a:t>
            </a:r>
          </a:p>
        </p:txBody>
      </p:sp>
      <p:pic>
        <p:nvPicPr>
          <p:cNvPr id="3" name="Picture 1" descr="/Users/jesstevens/Documents/professional/wumcrc/safety-and-security/r-crime-mapping/results/2019/October/vd/vd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0"/>
            <a:ext cx="7289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Larceny Breakdown</a:t>
            </a:r>
          </a:p>
        </p:txBody>
      </p:sp>
      <p:graphicFrame>
        <p:nvGraphicFramePr>
          <p:cNvPr id="982836089" name="Table 98283608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62832365" name="Table 26283236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2665297" name="Table 33266529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5789655" name="Table 12578965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Total Crimes by Days of the Week</a:t>
            </a:r>
          </a:p>
        </p:txBody>
      </p:sp>
      <p:pic>
        <p:nvPicPr>
          <p:cNvPr id="3" name="Picture 1" descr="/Users/jesstevens/Documents/professional/wumcrc/safety-and-security/r-crime-mapping/results/2019/October/vd/vd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Total Crime Map</a:t>
            </a:r>
          </a:p>
        </p:txBody>
      </p:sp>
      <p:pic>
        <p:nvPicPr>
          <p:cNvPr id="3" name="Picture 1" descr="/Users/jesstevens/Documents/professional/wumcrc/safety-and-security/r-crime-mapping/results/2019/October/ac/ac_total_tm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606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Crimes by Time of Day</a:t>
            </a:r>
          </a:p>
        </p:txBody>
      </p:sp>
      <p:pic>
        <p:nvPicPr>
          <p:cNvPr id="3" name="Picture 1" descr="/Users/jesstevens/Documents/professional/wumcrc/safety-and-security/r-crime-mapping/results/2019/October/vd/vd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Crimes by Day &amp; Category</a:t>
            </a:r>
          </a:p>
        </p:txBody>
      </p:sp>
      <p:pic>
        <p:nvPicPr>
          <p:cNvPr id="3" name="Picture 1" descr="/Users/jesstevens/Documents/professional/wumcrc/safety-and-security/r-crime-mapping/results/2019/October/vd/vd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20 total crimes in October 2019</a:t>
            </a:r>
          </a:p>
          <a:p>
            <a:pPr lvl="1"/>
            <a:r>
              <a:rPr b="1"/>
              <a:t>43% change compared to October 2018 (14 total crimes)</a:t>
            </a:r>
          </a:p>
          <a:p>
            <a:pPr lvl="1"/>
            <a:r>
              <a:rPr b="1"/>
              <a:t>7 crime(s) against persons in October 2019</a:t>
            </a:r>
          </a:p>
          <a:p>
            <a:pPr lvl="1"/>
            <a:r>
              <a:rPr b="1"/>
              <a:t>40% change compared to October 2018 (5 crimes against persons)</a:t>
            </a:r>
          </a:p>
          <a:p>
            <a:pPr lvl="1"/>
            <a:r>
              <a:rPr b="1"/>
              <a:t>137 total crimes in 2019</a:t>
            </a:r>
          </a:p>
          <a:p>
            <a:pPr lvl="1"/>
            <a:r>
              <a:rPr b="1"/>
              <a:t>5% change compared to this time in 2018 (131 total crimes)</a:t>
            </a:r>
          </a:p>
          <a:p>
            <a:pPr lvl="1"/>
            <a:r>
              <a:rPr b="1"/>
              <a:t>55 crime(s) against persons in 2019</a:t>
            </a:r>
          </a:p>
          <a:p>
            <a:pPr lvl="1"/>
            <a:r>
              <a:rPr b="1"/>
              <a:t>49% change compared to this time in 2018 (2018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Year to Year Comparison</a:t>
            </a:r>
          </a:p>
        </p:txBody>
      </p:sp>
      <p:graphicFrame>
        <p:nvGraphicFramePr>
          <p:cNvPr id="107083261" name="Table 10708326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5840405" name="Table 20584040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Summary Tables</a:t>
            </a:r>
          </a:p>
        </p:txBody>
      </p:sp>
      <p:graphicFrame>
        <p:nvGraphicFramePr>
          <p:cNvPr id="497279332" name="Table 49727933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1650118" name="Table 4165011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18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91052663" name="Table 29105266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80329793" name="Table 88032979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Total Crime Map</a:t>
            </a:r>
          </a:p>
        </p:txBody>
      </p:sp>
      <p:pic>
        <p:nvPicPr>
          <p:cNvPr id="3" name="Picture 1" descr="/Users/jesstevens/Documents/professional/wumcrc/safety-and-security/r-crime-mapping/results/2019/October/fp/fp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32100" y="0"/>
            <a:ext cx="346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2230</Words>
  <Application>Microsoft Macintosh PowerPoint</Application>
  <PresentationFormat>On-screen Show (4:3)</PresentationFormat>
  <Paragraphs>1343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Times New Roman</vt:lpstr>
      <vt:lpstr>Default Design</vt:lpstr>
      <vt:lpstr>Academy, Fountain Park, Lewis Place Place, Vandeventer</vt:lpstr>
      <vt:lpstr>Academy: Summary Notes</vt:lpstr>
      <vt:lpstr>Academy: Year to Year Comparison</vt:lpstr>
      <vt:lpstr>Academy: Summary Tables</vt:lpstr>
      <vt:lpstr>Academy: Total Crime Map</vt:lpstr>
      <vt:lpstr>Fountain Park: Summary Notes</vt:lpstr>
      <vt:lpstr>Fountain Park: Year to Year Comparison</vt:lpstr>
      <vt:lpstr>Fountain Park: Summary Tables</vt:lpstr>
      <vt:lpstr>Fountain Park: Total Crime Map</vt:lpstr>
      <vt:lpstr>Summary Notes: Lewis Place</vt:lpstr>
      <vt:lpstr>Lewis Place: Year to Year Comparison</vt:lpstr>
      <vt:lpstr>Lewis Place: Summary Tables</vt:lpstr>
      <vt:lpstr>Lewis Place: Total Crime Map</vt:lpstr>
      <vt:lpstr>Vandeventer: Summary Notes</vt:lpstr>
      <vt:lpstr>Vandeventer: Year to Year Comparison</vt:lpstr>
      <vt:lpstr>Vandeventer: Summary Tables</vt:lpstr>
      <vt:lpstr>Vandeventer: Total Crime Map</vt:lpstr>
      <vt:lpstr>District 5: Crime Rates Map</vt:lpstr>
      <vt:lpstr>District 5: Density Map Explanation</vt:lpstr>
      <vt:lpstr>Academy: Neighborhood Detail</vt:lpstr>
      <vt:lpstr>Academy: Time of Crimes Map</vt:lpstr>
      <vt:lpstr>Academy: Violent Crime Map</vt:lpstr>
      <vt:lpstr>Academy: Crime Density Map</vt:lpstr>
      <vt:lpstr>Academy: Larceny Breakdown</vt:lpstr>
      <vt:lpstr>Academy: Total Crimes by Days of the Week</vt:lpstr>
      <vt:lpstr>Academy: Crimes by Time of Day</vt:lpstr>
      <vt:lpstr>Academy: Crimes by Day &amp; Category</vt:lpstr>
      <vt:lpstr>Fountain Park: Neighborhood Detail</vt:lpstr>
      <vt:lpstr>Fountain Park: Time of Crimes Map</vt:lpstr>
      <vt:lpstr>Fountain Park: Violent Crime Map</vt:lpstr>
      <vt:lpstr>Fountain Park: Crime Density Map</vt:lpstr>
      <vt:lpstr>Fountain Park: Larceny Breakdown</vt:lpstr>
      <vt:lpstr>Fountain Park: Total Crimes by Days of the Week</vt:lpstr>
      <vt:lpstr>Fountain Park: Crimes by Time of Day</vt:lpstr>
      <vt:lpstr>Fountain Park: Crimes by Day &amp; Category</vt:lpstr>
      <vt:lpstr>Lewis Place: Neighborhood Detail</vt:lpstr>
      <vt:lpstr>Lewis Place: Time of Crimes Map</vt:lpstr>
      <vt:lpstr>Lewis Place: Violent Crime Map</vt:lpstr>
      <vt:lpstr>Lewis Place: Crime Density Map</vt:lpstr>
      <vt:lpstr>Lewis Place: Larceny Breakdown</vt:lpstr>
      <vt:lpstr>Lewis Place: Total Crimes by Days of the Week</vt:lpstr>
      <vt:lpstr>Lewis Place: Crimes by Time of Day</vt:lpstr>
      <vt:lpstr>Lewis Place: Crimes by Day &amp; Category</vt:lpstr>
      <vt:lpstr>Vandeventer: Neighborhood Detail</vt:lpstr>
      <vt:lpstr>Vandeventer: Time of Crimes Map</vt:lpstr>
      <vt:lpstr>Vandeventer: Violent Crime Map</vt:lpstr>
      <vt:lpstr>Vandeventer: Crime Density Map</vt:lpstr>
      <vt:lpstr>Vandeventer: Larceny Breakdown</vt:lpstr>
      <vt:lpstr>Vandeventer: Total Crimes by Days of the Week</vt:lpstr>
      <vt:lpstr>Vandeventer: Crimes by Time of Day</vt:lpstr>
      <vt:lpstr>Vandeventer: Crimes by Day &amp; Category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27650</TotalTime>
  <Words>2</Words>
  <Application>Microsoft Office PowerPoint</Application>
  <PresentationFormat>On-screen Show (4:3)</PresentationFormat>
  <Paragraphs>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Times New Roman</vt:lpstr>
      <vt:lpstr>Default Design</vt:lpstr>
      <vt:lpstr>PowerPoint Presentation</vt:lpstr>
      <vt:lpstr>PowerPoint Presentation</vt:lpstr>
      <vt:lpstr>PowerPoint Presentation</vt:lpstr>
    </vt:vector>
  </TitlesOfParts>
  <Company>BJC Health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Academy, Fountain Park, Lewis Place Place, Vandeventer</dc:title>
  <dc:creator>Washington University Medical Center</dc:creator>
  <cp:keywords/>
  <cp:lastModifiedBy>Stevens, Jes</cp:lastModifiedBy>
  <cp:revision>1</cp:revision>
  <dcterms:created xsi:type="dcterms:W3CDTF">2019-11-19T15:01:52Z</dcterms:created>
  <dcterms:modified xsi:type="dcterms:W3CDTF">2019-11-19T15:24:08Z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(November 19, 2019)</vt:lpwstr>
  </property>
  <property fmtid="{D5CDD505-2E9C-101B-9397-08002B2CF9AE}" pid="4" name="output">
    <vt:lpwstr/>
  </property>
  <property fmtid="{D5CDD505-2E9C-101B-9397-08002B2CF9AE}" pid="5" name="params">
    <vt:lpwstr/>
  </property>
  <property fmtid="{D5CDD505-2E9C-101B-9397-08002B2CF9AE}" pid="6" name="subtitle">
    <vt:lpwstr>Monthly Crime report: September 2019</vt:lpwstr>
  </property>
</Properties>
</file>